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3" r:id="rId3"/>
  </p:sldMasterIdLst>
  <p:notesMasterIdLst>
    <p:notesMasterId r:id="rId17"/>
  </p:notesMasterIdLst>
  <p:handoutMasterIdLst>
    <p:handoutMasterId r:id="rId18"/>
  </p:handoutMasterIdLst>
  <p:sldIdLst>
    <p:sldId id="256" r:id="rId4"/>
    <p:sldId id="262" r:id="rId5"/>
    <p:sldId id="274" r:id="rId6"/>
    <p:sldId id="279" r:id="rId7"/>
    <p:sldId id="266" r:id="rId8"/>
    <p:sldId id="283" r:id="rId9"/>
    <p:sldId id="282" r:id="rId10"/>
    <p:sldId id="280" r:id="rId11"/>
    <p:sldId id="281" r:id="rId12"/>
    <p:sldId id="276" r:id="rId13"/>
    <p:sldId id="268" r:id="rId14"/>
    <p:sldId id="270" r:id="rId15"/>
    <p:sldId id="271" r:id="rId16"/>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E9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94647" autoAdjust="0"/>
  </p:normalViewPr>
  <p:slideViewPr>
    <p:cSldViewPr snapToGrid="0" snapToObjects="1">
      <p:cViewPr varScale="1">
        <p:scale>
          <a:sx n="49" d="100"/>
          <a:sy n="49" d="100"/>
        </p:scale>
        <p:origin x="-834" y="-96"/>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514680-F62D-4FFC-852A-551D49F31C61}" type="datetimeFigureOut">
              <a:rPr lang="en-US" smtClean="0"/>
              <a:t>3/15/2015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3991C8-36C4-4973-A5D2-AE642047FE5A}" type="slidenum">
              <a:rPr lang="en-US" smtClean="0"/>
              <a:t>‹#›</a:t>
            </a:fld>
            <a:endParaRPr lang="en-US"/>
          </a:p>
        </p:txBody>
      </p:sp>
    </p:spTree>
    <p:extLst>
      <p:ext uri="{BB962C8B-B14F-4D97-AF65-F5344CB8AC3E}">
        <p14:creationId xmlns:p14="http://schemas.microsoft.com/office/powerpoint/2010/main" val="2067819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Shape 31"/>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2" name="Shape 32"/>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626922755"/>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anchor="b"/>
          <a:lstStyle/>
          <a:p>
            <a:pPr lvl="0">
              <a:defRPr sz="1800" b="0"/>
            </a:pPr>
            <a:r>
              <a:rPr sz="5200" b="1"/>
              <a:t>Title Text</a:t>
            </a:r>
          </a:p>
        </p:txBody>
      </p:sp>
      <p:sp>
        <p:nvSpPr>
          <p:cNvPr id="6" name="Shape 6"/>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3/15/2015</a:t>
            </a:fld>
            <a:endParaRPr lang="en-US"/>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val="274054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3/15/2015</a:t>
            </a:fld>
            <a:endParaRPr lang="en-US"/>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val="349708355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3/15/2015</a:t>
            </a:fld>
            <a:endParaRPr lang="en-US"/>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val="3597486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3/15/2015</a:t>
            </a:fld>
            <a:endParaRPr lang="en-US"/>
          </a:p>
        </p:txBody>
      </p:sp>
      <p:sp>
        <p:nvSpPr>
          <p:cNvPr id="6" name="Footer Placeholder 5"/>
          <p:cNvSpPr>
            <a:spLocks noGrp="1"/>
          </p:cNvSpPr>
          <p:nvPr>
            <p:ph type="ftr" sz="quarter" idx="11"/>
          </p:nvPr>
        </p:nvSpPr>
        <p:spPr>
          <a:xfrm>
            <a:off x="4443413" y="9040813"/>
            <a:ext cx="4117975" cy="519112"/>
          </a:xfrm>
          <a:prstGeom prst="rect">
            <a:avLst/>
          </a:prstGeom>
        </p:spPr>
        <p:txBody>
          <a:bodyPr/>
          <a:lstStyle/>
          <a:p>
            <a:endParaRPr lang="en-US"/>
          </a:p>
        </p:txBody>
      </p:sp>
      <p:sp>
        <p:nvSpPr>
          <p:cNvPr id="7" name="Slide Number Placeholder 6"/>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val="2915338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3/15/2015</a:t>
            </a:fld>
            <a:endParaRPr lang="en-US"/>
          </a:p>
        </p:txBody>
      </p:sp>
      <p:sp>
        <p:nvSpPr>
          <p:cNvPr id="8" name="Footer Placeholder 7"/>
          <p:cNvSpPr>
            <a:spLocks noGrp="1"/>
          </p:cNvSpPr>
          <p:nvPr>
            <p:ph type="ftr" sz="quarter" idx="11"/>
          </p:nvPr>
        </p:nvSpPr>
        <p:spPr>
          <a:xfrm>
            <a:off x="4443413" y="9040813"/>
            <a:ext cx="4117975" cy="519112"/>
          </a:xfrm>
          <a:prstGeom prst="rect">
            <a:avLst/>
          </a:prstGeom>
        </p:spPr>
        <p:txBody>
          <a:bodyPr/>
          <a:lstStyle/>
          <a:p>
            <a:endParaRPr lang="en-US"/>
          </a:p>
        </p:txBody>
      </p:sp>
      <p:sp>
        <p:nvSpPr>
          <p:cNvPr id="9" name="Slide Number Placeholder 8"/>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val="326187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3/15/2015</a:t>
            </a:fld>
            <a:endParaRPr lang="en-US"/>
          </a:p>
        </p:txBody>
      </p:sp>
      <p:sp>
        <p:nvSpPr>
          <p:cNvPr id="4" name="Footer Placeholder 3"/>
          <p:cNvSpPr>
            <a:spLocks noGrp="1"/>
          </p:cNvSpPr>
          <p:nvPr>
            <p:ph type="ftr" sz="quarter" idx="11"/>
          </p:nvPr>
        </p:nvSpPr>
        <p:spPr>
          <a:xfrm>
            <a:off x="4443413" y="9040813"/>
            <a:ext cx="4117975" cy="519112"/>
          </a:xfrm>
          <a:prstGeom prst="rect">
            <a:avLst/>
          </a:prstGeom>
        </p:spPr>
        <p:txBody>
          <a:bodyPr/>
          <a:lstStyle/>
          <a:p>
            <a:endParaRPr lang="en-US"/>
          </a:p>
        </p:txBody>
      </p:sp>
      <p:sp>
        <p:nvSpPr>
          <p:cNvPr id="5" name="Slide Number Placeholder 4"/>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val="169023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3/15/2015</a:t>
            </a:fld>
            <a:endParaRPr lang="en-US"/>
          </a:p>
        </p:txBody>
      </p:sp>
      <p:sp>
        <p:nvSpPr>
          <p:cNvPr id="3" name="Footer Placeholder 2"/>
          <p:cNvSpPr>
            <a:spLocks noGrp="1"/>
          </p:cNvSpPr>
          <p:nvPr>
            <p:ph type="ftr" sz="quarter" idx="11"/>
          </p:nvPr>
        </p:nvSpPr>
        <p:spPr>
          <a:xfrm>
            <a:off x="4443413" y="9040813"/>
            <a:ext cx="4117975" cy="519112"/>
          </a:xfrm>
          <a:prstGeom prst="rect">
            <a:avLst/>
          </a:prstGeom>
        </p:spPr>
        <p:txBody>
          <a:bodyPr/>
          <a:lstStyle/>
          <a:p>
            <a:endParaRPr lang="en-US"/>
          </a:p>
        </p:txBody>
      </p:sp>
      <p:sp>
        <p:nvSpPr>
          <p:cNvPr id="4" name="Slide Number Placeholder 3"/>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val="2574122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3/15/2015</a:t>
            </a:fld>
            <a:endParaRPr lang="en-US"/>
          </a:p>
        </p:txBody>
      </p:sp>
      <p:sp>
        <p:nvSpPr>
          <p:cNvPr id="6" name="Footer Placeholder 5"/>
          <p:cNvSpPr>
            <a:spLocks noGrp="1"/>
          </p:cNvSpPr>
          <p:nvPr>
            <p:ph type="ftr" sz="quarter" idx="11"/>
          </p:nvPr>
        </p:nvSpPr>
        <p:spPr>
          <a:xfrm>
            <a:off x="4443413" y="9040813"/>
            <a:ext cx="4117975" cy="519112"/>
          </a:xfrm>
          <a:prstGeom prst="rect">
            <a:avLst/>
          </a:prstGeom>
        </p:spPr>
        <p:txBody>
          <a:bodyPr/>
          <a:lstStyle/>
          <a:p>
            <a:endParaRPr lang="en-US"/>
          </a:p>
        </p:txBody>
      </p:sp>
      <p:sp>
        <p:nvSpPr>
          <p:cNvPr id="7" name="Slide Number Placeholder 6"/>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val="668446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3/15/2015</a:t>
            </a:fld>
            <a:endParaRPr lang="en-US"/>
          </a:p>
        </p:txBody>
      </p:sp>
      <p:sp>
        <p:nvSpPr>
          <p:cNvPr id="6" name="Footer Placeholder 5"/>
          <p:cNvSpPr>
            <a:spLocks noGrp="1"/>
          </p:cNvSpPr>
          <p:nvPr>
            <p:ph type="ftr" sz="quarter" idx="11"/>
          </p:nvPr>
        </p:nvSpPr>
        <p:spPr>
          <a:xfrm>
            <a:off x="4443413" y="9040813"/>
            <a:ext cx="4117975" cy="519112"/>
          </a:xfrm>
          <a:prstGeom prst="rect">
            <a:avLst/>
          </a:prstGeom>
        </p:spPr>
        <p:txBody>
          <a:bodyPr/>
          <a:lstStyle/>
          <a:p>
            <a:endParaRPr lang="en-US"/>
          </a:p>
        </p:txBody>
      </p:sp>
      <p:sp>
        <p:nvSpPr>
          <p:cNvPr id="7" name="Slide Number Placeholder 6"/>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val="3937948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p>
            <a:pPr lvl="0">
              <a:defRPr sz="1800" b="0"/>
            </a:pPr>
            <a:r>
              <a:rPr sz="5200" b="1"/>
              <a:t>Title Text</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3/15/2015</a:t>
            </a:fld>
            <a:endParaRPr lang="en-US"/>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val="2092361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3/15/2015</a:t>
            </a:fld>
            <a:endParaRPr lang="en-US"/>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val="3542978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9B3803-5820-0443-86E1-F15B915DB494}" type="datetimeFigureOut">
              <a:rPr lang="en-US" smtClean="0"/>
              <a:pPr/>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val="294901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B3803-5820-0443-86E1-F15B915DB494}" type="datetimeFigureOut">
              <a:rPr lang="en-US" smtClean="0"/>
              <a:pPr/>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val="1286097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9B3803-5820-0443-86E1-F15B915DB494}" type="datetimeFigureOut">
              <a:rPr lang="en-US" smtClean="0"/>
              <a:pPr/>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val="778199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9B3803-5820-0443-86E1-F15B915DB494}" type="datetimeFigureOut">
              <a:rPr lang="en-US" smtClean="0"/>
              <a:pPr/>
              <a:t>3/15/2015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val="1780222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9B3803-5820-0443-86E1-F15B915DB494}" type="datetimeFigureOut">
              <a:rPr lang="en-US" smtClean="0"/>
              <a:pPr/>
              <a:t>3/15/2015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val="25474463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9B3803-5820-0443-86E1-F15B915DB494}" type="datetimeFigureOut">
              <a:rPr lang="en-US" smtClean="0"/>
              <a:pPr/>
              <a:t>3/15/2015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val="5443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9B3803-5820-0443-86E1-F15B915DB494}" type="datetimeFigureOut">
              <a:rPr lang="en-US" smtClean="0"/>
              <a:pPr/>
              <a:t>3/15/2015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val="32168082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9B3803-5820-0443-86E1-F15B915DB494}" type="datetimeFigureOut">
              <a:rPr lang="en-US" smtClean="0"/>
              <a:pPr/>
              <a:t>3/15/2015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val="3362198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952500" y="635000"/>
            <a:ext cx="5334000" cy="3987800"/>
          </a:xfrm>
          <a:prstGeom prst="rect">
            <a:avLst/>
          </a:prstGeom>
        </p:spPr>
        <p:txBody>
          <a:bodyPr anchor="b"/>
          <a:lstStyle>
            <a:lvl1pPr>
              <a:defRPr sz="6000" b="0">
                <a:latin typeface="+mn-lt"/>
                <a:ea typeface="+mn-ea"/>
                <a:cs typeface="+mn-cs"/>
                <a:sym typeface="Helvetica Light"/>
              </a:defRPr>
            </a:lvl1pPr>
          </a:lstStyle>
          <a:p>
            <a:pPr lvl="0">
              <a:defRPr sz="1800"/>
            </a:pPr>
            <a:r>
              <a:rPr sz="6000"/>
              <a:t>Title Text</a:t>
            </a:r>
          </a:p>
        </p:txBody>
      </p:sp>
      <p:sp>
        <p:nvSpPr>
          <p:cNvPr id="14" name="Shape 14"/>
          <p:cNvSpPr>
            <a:spLocks noGrp="1"/>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9B3803-5820-0443-86E1-F15B915DB494}" type="datetimeFigureOut">
              <a:rPr lang="en-US" smtClean="0"/>
              <a:pPr/>
              <a:t>3/15/2015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val="24799036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B3803-5820-0443-86E1-F15B915DB494}" type="datetimeFigureOut">
              <a:rPr lang="en-US" smtClean="0"/>
              <a:pPr/>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val="21316019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B3803-5820-0443-86E1-F15B915DB494}" type="datetimeFigureOut">
              <a:rPr lang="en-US" smtClean="0"/>
              <a:pPr/>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val="4238384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b="0"/>
            </a:pPr>
            <a:r>
              <a:rPr sz="5200" b="1"/>
              <a:t>Title Text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b="0"/>
            </a:pPr>
            <a:r>
              <a:rPr sz="5200" b="1"/>
              <a:t>Title Text</a:t>
            </a:r>
          </a:p>
        </p:txBody>
      </p:sp>
      <p:sp>
        <p:nvSpPr>
          <p:cNvPr id="19" name="Shape 19"/>
          <p:cNvSpPr>
            <a:spLocks noGrp="1"/>
          </p:cNvSpPr>
          <p:nvPr>
            <p:ph type="body" idx="1"/>
          </p:nvPr>
        </p:nvSpPr>
        <p:spPr>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b="0"/>
            </a:pPr>
            <a:r>
              <a:rPr sz="5200" b="1"/>
              <a:t>Title Text</a:t>
            </a:r>
          </a:p>
        </p:txBody>
      </p:sp>
      <p:sp>
        <p:nvSpPr>
          <p:cNvPr id="22" name="Shape 22"/>
          <p:cNvSpPr>
            <a:spLocks noGrp="1"/>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b="0"/>
            </a:pPr>
            <a:r>
              <a:rPr sz="5200" b="1"/>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ransition spd="med"/>
  <p:timing>
    <p:tnLst>
      <p:par>
        <p:cTn id="1" dur="indefinite" restart="never" nodeType="tmRoot"/>
      </p:par>
    </p:tnLst>
  </p:timing>
  <p:txStyles>
    <p:titleStyle>
      <a:lvl1pPr algn="ctr" defTabSz="584200">
        <a:defRPr sz="5200" b="1">
          <a:latin typeface="+mj-lt"/>
          <a:ea typeface="+mj-ea"/>
          <a:cs typeface="+mj-cs"/>
          <a:sym typeface="Garamond"/>
        </a:defRPr>
      </a:lvl1pPr>
      <a:lvl2pPr indent="228600" algn="ctr" defTabSz="584200">
        <a:defRPr sz="5200" b="1">
          <a:latin typeface="+mj-lt"/>
          <a:ea typeface="+mj-ea"/>
          <a:cs typeface="+mj-cs"/>
          <a:sym typeface="Garamond"/>
        </a:defRPr>
      </a:lvl2pPr>
      <a:lvl3pPr indent="457200" algn="ctr" defTabSz="584200">
        <a:defRPr sz="5200" b="1">
          <a:latin typeface="+mj-lt"/>
          <a:ea typeface="+mj-ea"/>
          <a:cs typeface="+mj-cs"/>
          <a:sym typeface="Garamond"/>
        </a:defRPr>
      </a:lvl3pPr>
      <a:lvl4pPr indent="685800" algn="ctr" defTabSz="584200">
        <a:defRPr sz="5200" b="1">
          <a:latin typeface="+mj-lt"/>
          <a:ea typeface="+mj-ea"/>
          <a:cs typeface="+mj-cs"/>
          <a:sym typeface="Garamond"/>
        </a:defRPr>
      </a:lvl4pPr>
      <a:lvl5pPr indent="914400" algn="ctr" defTabSz="584200">
        <a:defRPr sz="5200" b="1">
          <a:latin typeface="+mj-lt"/>
          <a:ea typeface="+mj-ea"/>
          <a:cs typeface="+mj-cs"/>
          <a:sym typeface="Garamond"/>
        </a:defRPr>
      </a:lvl5pPr>
      <a:lvl6pPr indent="1143000" algn="ctr" defTabSz="584200">
        <a:defRPr sz="5200" b="1">
          <a:latin typeface="+mj-lt"/>
          <a:ea typeface="+mj-ea"/>
          <a:cs typeface="+mj-cs"/>
          <a:sym typeface="Garamond"/>
        </a:defRPr>
      </a:lvl6pPr>
      <a:lvl7pPr indent="1371600" algn="ctr" defTabSz="584200">
        <a:defRPr sz="5200" b="1">
          <a:latin typeface="+mj-lt"/>
          <a:ea typeface="+mj-ea"/>
          <a:cs typeface="+mj-cs"/>
          <a:sym typeface="Garamond"/>
        </a:defRPr>
      </a:lvl7pPr>
      <a:lvl8pPr indent="1600200" algn="ctr" defTabSz="584200">
        <a:defRPr sz="5200" b="1">
          <a:latin typeface="+mj-lt"/>
          <a:ea typeface="+mj-ea"/>
          <a:cs typeface="+mj-cs"/>
          <a:sym typeface="Garamond"/>
        </a:defRPr>
      </a:lvl8pPr>
      <a:lvl9pPr indent="1828800" algn="ctr" defTabSz="584200">
        <a:defRPr sz="5200" b="1">
          <a:latin typeface="+mj-lt"/>
          <a:ea typeface="+mj-ea"/>
          <a:cs typeface="+mj-cs"/>
          <a:sym typeface="Garamond"/>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4772" y="0"/>
            <a:ext cx="11703050" cy="105831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69280" y="1516980"/>
            <a:ext cx="11435520" cy="555504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13" cstate="print"/>
          <a:stretch>
            <a:fillRect/>
          </a:stretch>
        </p:blipFill>
        <p:spPr>
          <a:xfrm>
            <a:off x="-119651" y="-94938"/>
            <a:ext cx="1524788" cy="9848538"/>
          </a:xfrm>
          <a:prstGeom prst="rect">
            <a:avLst/>
          </a:prstGeom>
        </p:spPr>
      </p:pic>
      <p:pic>
        <p:nvPicPr>
          <p:cNvPr id="9" name="Picture 8"/>
          <p:cNvPicPr>
            <a:picLocks noChangeAspect="1"/>
          </p:cNvPicPr>
          <p:nvPr userDrawn="1"/>
        </p:nvPicPr>
        <p:blipFill>
          <a:blip r:embed="rId14" cstate="print"/>
          <a:stretch>
            <a:fillRect/>
          </a:stretch>
        </p:blipFill>
        <p:spPr>
          <a:xfrm>
            <a:off x="-42663" y="57503"/>
            <a:ext cx="1447800" cy="876300"/>
          </a:xfrm>
          <a:prstGeom prst="rect">
            <a:avLst/>
          </a:prstGeom>
        </p:spPr>
      </p:pic>
      <p:sp>
        <p:nvSpPr>
          <p:cNvPr id="11" name="Rectangle 10"/>
          <p:cNvSpPr/>
          <p:nvPr userDrawn="1"/>
        </p:nvSpPr>
        <p:spPr>
          <a:xfrm>
            <a:off x="-42662" y="1070630"/>
            <a:ext cx="1487434" cy="954107"/>
          </a:xfrm>
          <a:prstGeom prst="rect">
            <a:avLst/>
          </a:prstGeom>
        </p:spPr>
        <p:txBody>
          <a:bodyPr wrap="square">
            <a:spAutoFit/>
          </a:bodyPr>
          <a:lstStyle/>
          <a:p>
            <a:r>
              <a:rPr lang="it-IT" sz="2800" spc="-150" baseline="0" dirty="0" smtClean="0">
                <a:solidFill>
                  <a:schemeClr val="bg1"/>
                </a:solidFill>
                <a:latin typeface="Copperplate"/>
                <a:cs typeface="Copperplate"/>
              </a:rPr>
              <a:t>Romans </a:t>
            </a:r>
          </a:p>
          <a:p>
            <a:r>
              <a:rPr lang="it-IT" sz="2800" spc="-150" baseline="0" dirty="0" smtClean="0">
                <a:solidFill>
                  <a:schemeClr val="bg1"/>
                </a:solidFill>
                <a:latin typeface="Copperplate"/>
                <a:cs typeface="Copperplate"/>
              </a:rPr>
              <a:t>12:1-8</a:t>
            </a:r>
            <a:endParaRPr lang="en-US" sz="2800" spc="-150" baseline="0" dirty="0">
              <a:solidFill>
                <a:schemeClr val="bg1"/>
              </a:solidFill>
              <a:latin typeface="Copperplate"/>
              <a:cs typeface="Copperplate"/>
            </a:endParaRPr>
          </a:p>
        </p:txBody>
      </p:sp>
      <p:sp>
        <p:nvSpPr>
          <p:cNvPr id="13" name="Rectangle 12"/>
          <p:cNvSpPr/>
          <p:nvPr userDrawn="1"/>
        </p:nvSpPr>
        <p:spPr>
          <a:xfrm>
            <a:off x="-119651" y="6312392"/>
            <a:ext cx="1444772" cy="707886"/>
          </a:xfrm>
          <a:prstGeom prst="rect">
            <a:avLst/>
          </a:prstGeom>
        </p:spPr>
        <p:txBody>
          <a:bodyPr wrap="square">
            <a:spAutoFit/>
          </a:bodyPr>
          <a:lstStyle/>
          <a:p>
            <a:r>
              <a:rPr lang="it-IT" sz="2000" spc="-150" baseline="0" dirty="0" smtClean="0">
                <a:solidFill>
                  <a:schemeClr val="bg1"/>
                </a:solidFill>
                <a:latin typeface="Copperplate"/>
                <a:cs typeface="Copperplate"/>
              </a:rPr>
              <a:t>Response to God’s Mercy</a:t>
            </a:r>
            <a:endParaRPr lang="en-US" sz="2000" spc="-150" baseline="0" dirty="0">
              <a:solidFill>
                <a:schemeClr val="bg1"/>
              </a:solidFill>
              <a:latin typeface="Copperplate"/>
              <a:cs typeface="Copperplate"/>
            </a:endParaRPr>
          </a:p>
        </p:txBody>
      </p:sp>
    </p:spTree>
    <p:extLst>
      <p:ext uri="{BB962C8B-B14F-4D97-AF65-F5344CB8AC3E}">
        <p14:creationId xmlns:p14="http://schemas.microsoft.com/office/powerpoint/2010/main" val="3938171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3050" cy="1625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875" y="2276475"/>
            <a:ext cx="11703050" cy="64357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FC9B3803-5820-0443-86E1-F15B915DB494}" type="datetimeFigureOut">
              <a:rPr lang="en-US" smtClean="0"/>
              <a:pPr/>
              <a:t>3/15/2015</a:t>
            </a:fld>
            <a:endParaRPr lang="en-US"/>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3B12A6D0-C067-954C-8524-C236FE00EC2F}" type="slidenum">
              <a:rPr lang="en-US" smtClean="0"/>
              <a:pPr/>
              <a:t>‹#›</a:t>
            </a:fld>
            <a:endParaRPr lang="en-US"/>
          </a:p>
        </p:txBody>
      </p:sp>
    </p:spTree>
    <p:extLst>
      <p:ext uri="{BB962C8B-B14F-4D97-AF65-F5344CB8AC3E}">
        <p14:creationId xmlns:p14="http://schemas.microsoft.com/office/powerpoint/2010/main" val="8339761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1A7F9"/>
            </a:gs>
            <a:gs pos="100000">
              <a:srgbClr val="FEF1AE"/>
            </a:gs>
          </a:gsLst>
          <a:lin ang="5400000" scaled="0"/>
        </a:gradFill>
        <a:effectLst/>
      </p:bgPr>
    </p:bg>
    <p:spTree>
      <p:nvGrpSpPr>
        <p:cNvPr id="1" name=""/>
        <p:cNvGrpSpPr/>
        <p:nvPr/>
      </p:nvGrpSpPr>
      <p:grpSpPr>
        <a:xfrm>
          <a:off x="0" y="0"/>
          <a:ext cx="0" cy="0"/>
          <a:chOff x="0" y="0"/>
          <a:chExt cx="0" cy="0"/>
        </a:xfrm>
      </p:grpSpPr>
      <p:pic>
        <p:nvPicPr>
          <p:cNvPr id="34" name="Coliseum_Romans.png"/>
          <p:cNvPicPr/>
          <p:nvPr/>
        </p:nvPicPr>
        <p:blipFill>
          <a:blip r:embed="rId2" cstate="print">
            <a:extLst/>
          </a:blip>
          <a:stretch>
            <a:fillRect/>
          </a:stretch>
        </p:blipFill>
        <p:spPr>
          <a:xfrm>
            <a:off x="0" y="1670693"/>
            <a:ext cx="13004800" cy="7969251"/>
          </a:xfrm>
          <a:prstGeom prst="rect">
            <a:avLst/>
          </a:prstGeom>
          <a:ln w="12700">
            <a:miter lim="400000"/>
          </a:ln>
          <a:effectLst>
            <a:outerShdw blurRad="114300" dist="25400" dir="1733921" rotWithShape="0">
              <a:srgbClr val="000000">
                <a:alpha val="59426"/>
              </a:srgbClr>
            </a:outerShdw>
          </a:effectLst>
        </p:spPr>
      </p:pic>
      <p:sp>
        <p:nvSpPr>
          <p:cNvPr id="35" name="Shape 35"/>
          <p:cNvSpPr/>
          <p:nvPr/>
        </p:nvSpPr>
        <p:spPr>
          <a:xfrm>
            <a:off x="0" y="-438159"/>
            <a:ext cx="13004800" cy="2633391"/>
          </a:xfrm>
          <a:prstGeom prst="rect">
            <a:avLst/>
          </a:prstGeom>
          <a:ln w="12700">
            <a:miter lim="400000"/>
          </a:ln>
          <a:effectLst>
            <a:outerShdw blurRad="114300" dist="25400" dir="1733921" rotWithShape="0">
              <a:srgbClr val="FFFFFF">
                <a:alpha val="83222"/>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defTabSz="457200">
              <a:defRPr sz="18000" spc="1440">
                <a:solidFill>
                  <a:srgbClr val="494237"/>
                </a:solidFill>
                <a:latin typeface="Times New Roman Bold"/>
                <a:ea typeface="Times New Roman Bold"/>
                <a:cs typeface="Times New Roman Bold"/>
                <a:sym typeface="Times New Roman Bold"/>
              </a:defRPr>
            </a:lvl1pPr>
          </a:lstStyle>
          <a:p>
            <a:pPr lvl="0">
              <a:defRPr sz="1800" spc="0">
                <a:solidFill>
                  <a:srgbClr val="000000"/>
                </a:solidFill>
              </a:defRPr>
            </a:pPr>
            <a:r>
              <a:rPr sz="18000" spc="1440">
                <a:solidFill>
                  <a:srgbClr val="494237"/>
                </a:solidFill>
              </a:rPr>
              <a:t>ROMANS</a:t>
            </a:r>
          </a:p>
        </p:txBody>
      </p:sp>
      <p:sp>
        <p:nvSpPr>
          <p:cNvPr id="36" name="Shape 36"/>
          <p:cNvSpPr/>
          <p:nvPr/>
        </p:nvSpPr>
        <p:spPr>
          <a:xfrm>
            <a:off x="0" y="7558126"/>
            <a:ext cx="13004801" cy="1097737"/>
          </a:xfrm>
          <a:prstGeom prst="rect">
            <a:avLst/>
          </a:prstGeom>
          <a:solidFill>
            <a:srgbClr val="614639"/>
          </a:solidFill>
          <a:ln w="12700">
            <a:miter lim="400000"/>
          </a:ln>
          <a:extLst>
            <a:ext uri="{C572A759-6A51-4108-AA02-DFA0A04FC94B}">
              <ma14:wrappingTextBoxFlag xmlns:ma14="http://schemas.microsoft.com/office/mac/drawingml/2011/main" xmlns="" val="1"/>
            </a:ext>
          </a:extLst>
        </p:spPr>
        <p:txBody>
          <a:bodyPr lIns="0" tIns="0" rIns="0" bIns="0" anchor="ctr"/>
          <a:lstStyle>
            <a:lvl1pPr defTabSz="457200">
              <a:lnSpc>
                <a:spcPct val="90000"/>
              </a:lnSpc>
              <a:defRPr sz="6500" b="1" spc="194" baseline="1538">
                <a:solidFill>
                  <a:srgbClr val="D2B9AA"/>
                </a:solidFill>
                <a:effectLst>
                  <a:outerShdw blurRad="12700" dist="12700" dir="2100000" rotWithShape="0">
                    <a:srgbClr val="000000"/>
                  </a:outerShdw>
                </a:effectLst>
                <a:latin typeface="Copperplate Gothic Bold"/>
                <a:ea typeface="Copperplate Gothic Bold"/>
                <a:cs typeface="Copperplate Gothic Bold"/>
                <a:sym typeface="Copperplate Gothic Bold"/>
              </a:defRPr>
            </a:lvl1pPr>
          </a:lstStyle>
          <a:p>
            <a:pPr lvl="0">
              <a:defRPr sz="1800" b="0" spc="0" baseline="0">
                <a:solidFill>
                  <a:srgbClr val="000000"/>
                </a:solidFill>
                <a:effectLst/>
              </a:defRPr>
            </a:pPr>
            <a:r>
              <a:rPr sz="6500" b="1" spc="194" baseline="1538">
                <a:solidFill>
                  <a:srgbClr val="D2B9AA"/>
                </a:solidFill>
                <a:effectLst>
                  <a:outerShdw blurRad="12700" dist="12700" dir="2100000" rotWithShape="0">
                    <a:srgbClr val="000000"/>
                  </a:outerShdw>
                </a:effectLst>
              </a:rPr>
              <a:t>Laying a solid foundation</a:t>
            </a:r>
          </a:p>
        </p:txBody>
      </p:sp>
      <p:sp>
        <p:nvSpPr>
          <p:cNvPr id="37" name="Shape 37"/>
          <p:cNvSpPr/>
          <p:nvPr/>
        </p:nvSpPr>
        <p:spPr>
          <a:xfrm>
            <a:off x="5120222" y="3685548"/>
            <a:ext cx="4088047" cy="1969770"/>
          </a:xfrm>
          <a:prstGeom prst="rect">
            <a:avLst/>
          </a:prstGeom>
          <a:solidFill>
            <a:schemeClr val="tx2">
              <a:lumMod val="20000"/>
              <a:lumOff val="80000"/>
            </a:schemeClr>
          </a:solidFill>
          <a:ln w="12700">
            <a:miter lim="400000"/>
          </a:ln>
          <a:effectLst>
            <a:outerShdw blurRad="114300" dist="25400" dir="1733921" rotWithShape="0">
              <a:srgbClr val="FFFFFF">
                <a:alpha val="72544"/>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defTabSz="457200">
              <a:defRPr sz="6400" spc="512">
                <a:solidFill>
                  <a:srgbClr val="494237"/>
                </a:solidFill>
                <a:latin typeface="Times New Roman Bold"/>
                <a:ea typeface="Times New Roman Bold"/>
                <a:cs typeface="Times New Roman Bold"/>
                <a:sym typeface="Times New Roman Bold"/>
              </a:defRPr>
            </a:lvl1pPr>
          </a:lstStyle>
          <a:p>
            <a:pPr lvl="0">
              <a:defRPr sz="1800" spc="0">
                <a:solidFill>
                  <a:srgbClr val="000000"/>
                </a:solidFill>
              </a:defRPr>
            </a:pPr>
            <a:r>
              <a:rPr sz="6400" spc="512" dirty="0">
                <a:solidFill>
                  <a:schemeClr val="tx1"/>
                </a:solidFill>
              </a:rPr>
              <a:t>Romans </a:t>
            </a:r>
            <a:r>
              <a:rPr lang="en-US" sz="6400" spc="512" dirty="0" smtClean="0">
                <a:solidFill>
                  <a:schemeClr val="tx1"/>
                </a:solidFill>
              </a:rPr>
              <a:t>12:1-8</a:t>
            </a:r>
            <a:endParaRPr sz="6400" spc="512" dirty="0">
              <a:solidFill>
                <a:schemeClr val="tx1"/>
              </a:solidFill>
            </a:endParaRPr>
          </a:p>
        </p:txBody>
      </p:sp>
      <p:sp>
        <p:nvSpPr>
          <p:cNvPr id="38" name="Shape 38"/>
          <p:cNvSpPr/>
          <p:nvPr/>
        </p:nvSpPr>
        <p:spPr>
          <a:xfrm>
            <a:off x="0" y="8655863"/>
            <a:ext cx="13004801" cy="1097738"/>
          </a:xfrm>
          <a:prstGeom prst="rect">
            <a:avLst/>
          </a:prstGeom>
          <a:solidFill>
            <a:srgbClr val="614639"/>
          </a:solidFill>
          <a:ln w="12700">
            <a:miter lim="400000"/>
          </a:ln>
          <a:extLst>
            <a:ext uri="{C572A759-6A51-4108-AA02-DFA0A04FC94B}">
              <ma14:wrappingTextBoxFlag xmlns:ma14="http://schemas.microsoft.com/office/mac/drawingml/2011/main" xmlns="" val="1"/>
            </a:ext>
          </a:extLst>
        </p:spPr>
        <p:txBody>
          <a:bodyPr lIns="0" tIns="0" rIns="0" bIns="0" anchor="ctr"/>
          <a:lstStyle>
            <a:lvl1pPr defTabSz="457200">
              <a:lnSpc>
                <a:spcPct val="90000"/>
              </a:lnSpc>
              <a:defRPr sz="3400" spc="101" baseline="2941">
                <a:solidFill>
                  <a:srgbClr val="D2B9AA"/>
                </a:solidFill>
                <a:effectLst>
                  <a:outerShdw blurRad="12700" dist="12700" dir="2100000" rotWithShape="0">
                    <a:srgbClr val="000000"/>
                  </a:outerShdw>
                </a:effectLst>
                <a:latin typeface="Times New Roman Bold"/>
                <a:ea typeface="Times New Roman Bold"/>
                <a:cs typeface="Times New Roman Bold"/>
                <a:sym typeface="Times New Roman Bold"/>
              </a:defRPr>
            </a:lvl1pPr>
          </a:lstStyle>
          <a:p>
            <a:pPr lvl="0">
              <a:defRPr sz="1800" spc="0" baseline="0">
                <a:solidFill>
                  <a:srgbClr val="000000"/>
                </a:solidFill>
                <a:effectLst/>
              </a:defRPr>
            </a:pPr>
            <a:r>
              <a:rPr lang="en-US" sz="3400" spc="101" baseline="2941" dirty="0" smtClean="0">
                <a:solidFill>
                  <a:srgbClr val="D2B9AA"/>
                </a:solidFill>
                <a:effectLst>
                  <a:outerShdw blurRad="12700" dist="12700" dir="2100000" rotWithShape="0">
                    <a:srgbClr val="000000"/>
                  </a:outerShdw>
                </a:effectLst>
              </a:rPr>
              <a:t>Jesse McLaughlin</a:t>
            </a:r>
            <a:endParaRPr sz="3400" spc="101" baseline="2941" dirty="0">
              <a:solidFill>
                <a:srgbClr val="D2B9AA"/>
              </a:solidFill>
              <a:effectLst>
                <a:outerShdw blurRad="12700" dist="12700" dir="2100000" rotWithShape="0">
                  <a:srgbClr val="000000"/>
                </a:outerShdw>
              </a:effectLst>
            </a:endParaRPr>
          </a:p>
        </p:txBody>
      </p:sp>
      <p:sp>
        <p:nvSpPr>
          <p:cNvPr id="39" name="Shape 39"/>
          <p:cNvSpPr/>
          <p:nvPr/>
        </p:nvSpPr>
        <p:spPr>
          <a:xfrm>
            <a:off x="3533392" y="1928439"/>
            <a:ext cx="7670042" cy="1477328"/>
          </a:xfrm>
          <a:prstGeom prst="rect">
            <a:avLst/>
          </a:prstGeom>
          <a:ln w="12700">
            <a:miter lim="400000"/>
          </a:ln>
          <a:effectLst>
            <a:outerShdw blurRad="114300" dist="25400" dir="1733921" rotWithShape="0">
              <a:srgbClr val="FFFFFF">
                <a:alpha val="72544"/>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defTabSz="457200">
              <a:defRPr sz="6200" spc="496">
                <a:solidFill>
                  <a:srgbClr val="494237"/>
                </a:solidFill>
                <a:latin typeface="Times New Roman Bold"/>
                <a:ea typeface="Times New Roman Bold"/>
                <a:cs typeface="Times New Roman Bold"/>
                <a:sym typeface="Times New Roman Bold"/>
              </a:defRPr>
            </a:lvl1pPr>
          </a:lstStyle>
          <a:p>
            <a:pPr lvl="0">
              <a:defRPr sz="1800" spc="0">
                <a:solidFill>
                  <a:srgbClr val="000000"/>
                </a:solidFill>
              </a:defRPr>
            </a:pPr>
            <a:r>
              <a:rPr lang="en-US" sz="4800" spc="496" dirty="0" smtClean="0">
                <a:solidFill>
                  <a:schemeClr val="tx1"/>
                </a:solidFill>
              </a:rPr>
              <a:t>Response to God’s Mercy</a:t>
            </a:r>
            <a:endParaRPr sz="4800" spc="496" dirty="0">
              <a:solidFill>
                <a:schemeClr val="tx1"/>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Sound Judgment</a:t>
            </a:r>
            <a:endParaRPr lang="en-US" dirty="0"/>
          </a:p>
        </p:txBody>
      </p:sp>
      <p:sp>
        <p:nvSpPr>
          <p:cNvPr id="3" name="Content Placeholder 2"/>
          <p:cNvSpPr>
            <a:spLocks noGrp="1"/>
          </p:cNvSpPr>
          <p:nvPr>
            <p:ph idx="1"/>
          </p:nvPr>
        </p:nvSpPr>
        <p:spPr>
          <a:xfrm>
            <a:off x="1569280" y="1516979"/>
            <a:ext cx="11435520" cy="7841029"/>
          </a:xfrm>
        </p:spPr>
        <p:txBody>
          <a:bodyPr>
            <a:normAutofit/>
          </a:bodyPr>
          <a:lstStyle/>
          <a:p>
            <a:endParaRPr lang="en-US" sz="3600" dirty="0" smtClean="0"/>
          </a:p>
          <a:p>
            <a:r>
              <a:rPr lang="en-US" sz="3600" dirty="0" smtClean="0">
                <a:latin typeface="Garamond" pitchFamily="18" charset="0"/>
              </a:rPr>
              <a:t>Paul’s place of authority.</a:t>
            </a:r>
          </a:p>
          <a:p>
            <a:pPr marL="0" indent="0">
              <a:buNone/>
            </a:pPr>
            <a:endParaRPr lang="en-US" sz="3600" dirty="0" smtClean="0">
              <a:latin typeface="Garamond" pitchFamily="18" charset="0"/>
            </a:endParaRPr>
          </a:p>
          <a:p>
            <a:r>
              <a:rPr lang="en-US" sz="3600" dirty="0" smtClean="0">
                <a:latin typeface="Garamond" pitchFamily="18" charset="0"/>
              </a:rPr>
              <a:t>“As God has allotted to each a measure of faith”</a:t>
            </a:r>
          </a:p>
          <a:p>
            <a:pPr marL="0" indent="0">
              <a:buNone/>
            </a:pPr>
            <a:endParaRPr lang="en-US" sz="3600" dirty="0" smtClean="0">
              <a:latin typeface="Garamond" pitchFamily="18" charset="0"/>
            </a:endParaRPr>
          </a:p>
          <a:p>
            <a:pPr marL="342900" lvl="1" indent="-342900">
              <a:buFont typeface="Arial"/>
              <a:buChar char="•"/>
            </a:pPr>
            <a:r>
              <a:rPr lang="en-US" sz="3600" dirty="0">
                <a:latin typeface="Garamond" pitchFamily="18" charset="0"/>
              </a:rPr>
              <a:t>In either case, sound judgment (“sober judgement” ESV) would require all believers to admit that whatever their gifts, all are God given! No one can claim to be of superior value in the Kingdom of God.</a:t>
            </a:r>
          </a:p>
          <a:p>
            <a:endParaRPr lang="en-US" sz="3600" dirty="0" smtClean="0">
              <a:latin typeface="Garamond" pitchFamily="18" charset="0"/>
            </a:endParaRPr>
          </a:p>
          <a:p>
            <a:pPr marL="0" indent="0">
              <a:buNone/>
            </a:pPr>
            <a:endParaRPr lang="en-US" sz="3600" dirty="0" smtClean="0">
              <a:latin typeface="Garamond" pitchFamily="18" charset="0"/>
            </a:endParaRPr>
          </a:p>
          <a:p>
            <a:pPr lvl="1">
              <a:buNone/>
            </a:pPr>
            <a:endParaRPr lang="en-US" dirty="0" smtClean="0">
              <a:latin typeface="Garamond" pitchFamily="18" charset="0"/>
            </a:endParaRPr>
          </a:p>
          <a:p>
            <a:endParaRPr lang="en-US" dirty="0" smtClean="0">
              <a:latin typeface="Garamond" pitchFamily="18" charset="0"/>
            </a:endParaRPr>
          </a:p>
          <a:p>
            <a:pPr algn="ctr">
              <a:buNone/>
            </a:pPr>
            <a:endParaRPr lang="en-US" dirty="0"/>
          </a:p>
        </p:txBody>
      </p:sp>
    </p:spTree>
    <p:extLst>
      <p:ext uri="{BB962C8B-B14F-4D97-AF65-F5344CB8AC3E}">
        <p14:creationId xmlns:p14="http://schemas.microsoft.com/office/powerpoint/2010/main" val="89134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Grace Gifts</a:t>
            </a:r>
            <a:endParaRPr lang="en-US" dirty="0"/>
          </a:p>
        </p:txBody>
      </p:sp>
      <p:sp>
        <p:nvSpPr>
          <p:cNvPr id="3" name="Content Placeholder 2"/>
          <p:cNvSpPr>
            <a:spLocks noGrp="1"/>
          </p:cNvSpPr>
          <p:nvPr>
            <p:ph idx="1"/>
          </p:nvPr>
        </p:nvSpPr>
        <p:spPr>
          <a:xfrm>
            <a:off x="1569280" y="1516980"/>
            <a:ext cx="11435520" cy="6930334"/>
          </a:xfrm>
        </p:spPr>
        <p:txBody>
          <a:bodyPr>
            <a:normAutofit/>
          </a:bodyPr>
          <a:lstStyle/>
          <a:p>
            <a:endParaRPr lang="en-US" sz="3600" dirty="0" smtClean="0"/>
          </a:p>
          <a:p>
            <a:r>
              <a:rPr lang="en-US" sz="3600" dirty="0" smtClean="0">
                <a:latin typeface="Garamond" pitchFamily="18" charset="0"/>
              </a:rPr>
              <a:t>Unity and diversity:  </a:t>
            </a:r>
            <a:r>
              <a:rPr lang="en-US" sz="3600" dirty="0">
                <a:latin typeface="Garamond" pitchFamily="18" charset="0"/>
              </a:rPr>
              <a:t>We are not individuals seeking to honor God separately but a unified whole that can only function well when all the various gifts are being utilized</a:t>
            </a:r>
            <a:r>
              <a:rPr lang="en-US" sz="3600" dirty="0"/>
              <a:t>. </a:t>
            </a:r>
            <a:endParaRPr lang="en-US" sz="3600" dirty="0" smtClean="0"/>
          </a:p>
          <a:p>
            <a:pPr marL="0" indent="0">
              <a:buNone/>
            </a:pPr>
            <a:endParaRPr lang="en-US" sz="3600" dirty="0" smtClean="0">
              <a:latin typeface="Garamond" pitchFamily="18" charset="0"/>
            </a:endParaRPr>
          </a:p>
          <a:p>
            <a:r>
              <a:rPr lang="en-US" sz="3600" dirty="0" smtClean="0">
                <a:latin typeface="Garamond" pitchFamily="18" charset="0"/>
              </a:rPr>
              <a:t>Understanding the gift of prophecy</a:t>
            </a:r>
          </a:p>
          <a:p>
            <a:pPr lvl="1"/>
            <a:r>
              <a:rPr lang="en-US" dirty="0" smtClean="0">
                <a:latin typeface="Garamond" pitchFamily="18" charset="0"/>
              </a:rPr>
              <a:t>Different than OT prophecy</a:t>
            </a:r>
          </a:p>
          <a:p>
            <a:pPr lvl="1"/>
            <a:r>
              <a:rPr lang="en-US" dirty="0" smtClean="0">
                <a:latin typeface="Garamond" pitchFamily="18" charset="0"/>
              </a:rPr>
              <a:t>The message must be subordinate to Scripture and be inspired by the Holy Spirit. The source should not be human emotion or personal opinion.</a:t>
            </a:r>
          </a:p>
          <a:p>
            <a:pPr lvl="1"/>
            <a:endParaRPr lang="en-US" dirty="0">
              <a:latin typeface="Garamond" pitchFamily="18" charset="0"/>
            </a:endParaRPr>
          </a:p>
          <a:p>
            <a:r>
              <a:rPr lang="en-US" dirty="0" smtClean="0">
                <a:latin typeface="Garamond" pitchFamily="18" charset="0"/>
              </a:rPr>
              <a:t>Other gifts (not an exhaustive list): Service, teaching, exhortation, giving, leading, mercy.</a:t>
            </a:r>
          </a:p>
          <a:p>
            <a:pPr marL="457200" lvl="1" indent="0">
              <a:buNone/>
            </a:pPr>
            <a:endParaRPr lang="en-US" dirty="0" smtClean="0">
              <a:latin typeface="Garamond" pitchFamily="18" charset="0"/>
            </a:endParaRPr>
          </a:p>
          <a:p>
            <a:pPr marL="0" indent="0">
              <a:buNone/>
            </a:pPr>
            <a:endParaRPr lang="en-US" dirty="0" smtClean="0">
              <a:latin typeface="Garamond" pitchFamily="18" charset="0"/>
            </a:endParaRPr>
          </a:p>
          <a:p>
            <a:pPr algn="ct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Conclusion</a:t>
            </a:r>
            <a:endParaRPr lang="en-US" dirty="0"/>
          </a:p>
        </p:txBody>
      </p:sp>
      <p:sp>
        <p:nvSpPr>
          <p:cNvPr id="3" name="Content Placeholder 2"/>
          <p:cNvSpPr>
            <a:spLocks noGrp="1"/>
          </p:cNvSpPr>
          <p:nvPr>
            <p:ph idx="1"/>
          </p:nvPr>
        </p:nvSpPr>
        <p:spPr>
          <a:xfrm>
            <a:off x="1444772" y="1923380"/>
            <a:ext cx="11435520" cy="4230677"/>
          </a:xfrm>
        </p:spPr>
        <p:txBody>
          <a:bodyPr>
            <a:normAutofit/>
          </a:bodyPr>
          <a:lstStyle/>
          <a:p>
            <a:pPr indent="0">
              <a:buNone/>
            </a:pPr>
            <a:r>
              <a:rPr lang="en-US" sz="4400" dirty="0" smtClean="0">
                <a:latin typeface="Garamond" pitchFamily="18" charset="0"/>
              </a:rPr>
              <a:t>In response to God’s mercy believers must surrender themselves to God in righteous living and use their God-given gifts for the good of the community.</a:t>
            </a:r>
            <a:endParaRPr lang="en-US" sz="4400" dirty="0">
              <a:latin typeface="Garamond"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Discussion Questions</a:t>
            </a:r>
            <a:endParaRPr lang="en-US" dirty="0"/>
          </a:p>
        </p:txBody>
      </p:sp>
      <p:sp>
        <p:nvSpPr>
          <p:cNvPr id="3" name="Content Placeholder 2"/>
          <p:cNvSpPr>
            <a:spLocks noGrp="1"/>
          </p:cNvSpPr>
          <p:nvPr>
            <p:ph idx="1"/>
          </p:nvPr>
        </p:nvSpPr>
        <p:spPr>
          <a:xfrm>
            <a:off x="1569280" y="1516980"/>
            <a:ext cx="11435520" cy="7601620"/>
          </a:xfrm>
        </p:spPr>
        <p:txBody>
          <a:bodyPr>
            <a:normAutofit/>
          </a:bodyPr>
          <a:lstStyle/>
          <a:p>
            <a:pPr marL="0" indent="0">
              <a:buNone/>
            </a:pPr>
            <a:endParaRPr lang="en-US" sz="4800" dirty="0" smtClean="0">
              <a:latin typeface="Garamond" pitchFamily="18" charset="0"/>
            </a:endParaRPr>
          </a:p>
          <a:p>
            <a:r>
              <a:rPr lang="en-US" sz="4000" dirty="0" smtClean="0">
                <a:latin typeface="Garamond" pitchFamily="18" charset="0"/>
              </a:rPr>
              <a:t>In what area do yo</a:t>
            </a:r>
            <a:r>
              <a:rPr lang="en-US" sz="4000" dirty="0" smtClean="0">
                <a:latin typeface="Garamond" pitchFamily="18" charset="0"/>
              </a:rPr>
              <a:t>u sense you have been most shaped by the world?</a:t>
            </a:r>
          </a:p>
          <a:p>
            <a:pPr marL="0" indent="0">
              <a:buNone/>
            </a:pPr>
            <a:endParaRPr lang="en-US" sz="4000" dirty="0" smtClean="0">
              <a:latin typeface="Garamond" pitchFamily="18" charset="0"/>
            </a:endParaRPr>
          </a:p>
          <a:p>
            <a:r>
              <a:rPr lang="en-US" sz="4000" dirty="0" smtClean="0">
                <a:latin typeface="Garamond" pitchFamily="18" charset="0"/>
              </a:rPr>
              <a:t>Do you believe God’s will is always, “good and acceptable and perfect”? Why or why not?</a:t>
            </a:r>
          </a:p>
          <a:p>
            <a:pPr marL="0" indent="0">
              <a:buNone/>
            </a:pPr>
            <a:endParaRPr lang="en-US" sz="4000" dirty="0" smtClean="0">
              <a:latin typeface="Garamond" pitchFamily="18" charset="0"/>
            </a:endParaRPr>
          </a:p>
          <a:p>
            <a:r>
              <a:rPr lang="en-US" sz="4000" dirty="0" smtClean="0">
                <a:latin typeface="Garamond" pitchFamily="18" charset="0"/>
              </a:rPr>
              <a:t>What are your spiritual gifts? (Note: Romans 12 does not contain an exhaustive list)</a:t>
            </a:r>
            <a:endParaRPr lang="en-US" sz="4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latin typeface="Garamond" pitchFamily="18" charset="0"/>
            </a:endParaRPr>
          </a:p>
        </p:txBody>
      </p:sp>
      <p:sp>
        <p:nvSpPr>
          <p:cNvPr id="3" name="Content Placeholder 2"/>
          <p:cNvSpPr>
            <a:spLocks noGrp="1"/>
          </p:cNvSpPr>
          <p:nvPr>
            <p:ph idx="1"/>
          </p:nvPr>
        </p:nvSpPr>
        <p:spPr>
          <a:xfrm>
            <a:off x="1569280" y="1516980"/>
            <a:ext cx="11435520" cy="7714106"/>
          </a:xfrm>
        </p:spPr>
        <p:txBody>
          <a:bodyPr>
            <a:noAutofit/>
          </a:bodyPr>
          <a:lstStyle/>
          <a:p>
            <a:pPr>
              <a:buNone/>
              <a:defRPr/>
            </a:pPr>
            <a:r>
              <a:rPr lang="en-US" sz="3600" b="1" dirty="0">
                <a:sym typeface="Helvetica Light"/>
              </a:rPr>
              <a:t>Romans </a:t>
            </a:r>
            <a:r>
              <a:rPr lang="en-US" sz="3600" b="1" dirty="0" smtClean="0">
                <a:sym typeface="Helvetica Light"/>
              </a:rPr>
              <a:t>12:1-2</a:t>
            </a:r>
            <a:endParaRPr lang="en-US" sz="3600" b="1" dirty="0">
              <a:sym typeface="Helvetica Light"/>
            </a:endParaRPr>
          </a:p>
          <a:p>
            <a:pPr indent="0">
              <a:buNone/>
            </a:pPr>
            <a:r>
              <a:rPr lang="en-US" sz="3600" b="1" baseline="30000" dirty="0" smtClean="0"/>
              <a:t>1</a:t>
            </a:r>
            <a:r>
              <a:rPr lang="en-US" sz="3600" dirty="0" smtClean="0"/>
              <a:t>Therefore</a:t>
            </a:r>
            <a:r>
              <a:rPr lang="en-US" sz="3600" dirty="0"/>
              <a:t> I urge you, brethren, by the mercies of God, to present your bodies a living and holy sacrifice, acceptable to God, which is your spiritual service of worship.</a:t>
            </a:r>
            <a:r>
              <a:rPr lang="en-US" sz="3600" b="1" dirty="0"/>
              <a:t> </a:t>
            </a:r>
            <a:r>
              <a:rPr lang="en-US" sz="3600" b="1" baseline="30000" dirty="0"/>
              <a:t>2</a:t>
            </a:r>
            <a:r>
              <a:rPr lang="en-US" sz="3600" dirty="0"/>
              <a:t> And do not be conformed to this world, but be transformed by the renewing of your mind, so that you may prove what the will of God is, that which is good and acceptable and perfect </a:t>
            </a:r>
            <a:r>
              <a:rPr lang="en-US" sz="3600" b="1" baseline="30000" dirty="0" smtClean="0"/>
              <a:t>(</a:t>
            </a:r>
            <a:r>
              <a:rPr lang="en-US" sz="3600" b="1" baseline="30000" dirty="0" smtClean="0"/>
              <a:t>NASB)</a:t>
            </a:r>
            <a:endParaRPr lang="en-US" sz="36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Living and Holy Sacrifice</a:t>
            </a:r>
            <a:endParaRPr lang="en-US" dirty="0"/>
          </a:p>
        </p:txBody>
      </p:sp>
      <p:sp>
        <p:nvSpPr>
          <p:cNvPr id="3" name="Content Placeholder 2"/>
          <p:cNvSpPr>
            <a:spLocks noGrp="1"/>
          </p:cNvSpPr>
          <p:nvPr>
            <p:ph idx="1"/>
          </p:nvPr>
        </p:nvSpPr>
        <p:spPr>
          <a:xfrm>
            <a:off x="1569280" y="1654746"/>
            <a:ext cx="11435520" cy="7616253"/>
          </a:xfrm>
        </p:spPr>
        <p:txBody>
          <a:bodyPr>
            <a:normAutofit/>
          </a:bodyPr>
          <a:lstStyle/>
          <a:p>
            <a:pPr>
              <a:buNone/>
            </a:pPr>
            <a:endParaRPr lang="en-US" sz="3600" dirty="0" smtClean="0">
              <a:latin typeface="Garamond" pitchFamily="18" charset="0"/>
            </a:endParaRPr>
          </a:p>
          <a:p>
            <a:r>
              <a:rPr lang="en-US" sz="3600" dirty="0" smtClean="0">
                <a:latin typeface="Garamond" pitchFamily="18" charset="0"/>
              </a:rPr>
              <a:t>Imagery of Temple Sacrifice</a:t>
            </a:r>
          </a:p>
          <a:p>
            <a:pPr lvl="1"/>
            <a:r>
              <a:rPr lang="en-US" dirty="0" smtClean="0">
                <a:latin typeface="Garamond" pitchFamily="18" charset="0"/>
              </a:rPr>
              <a:t>Priests &amp; the Sacrifice</a:t>
            </a:r>
          </a:p>
          <a:p>
            <a:pPr lvl="1"/>
            <a:r>
              <a:rPr lang="en-US" dirty="0" smtClean="0">
                <a:latin typeface="Garamond" pitchFamily="18" charset="0"/>
              </a:rPr>
              <a:t>What are we presenting to God?</a:t>
            </a:r>
          </a:p>
          <a:p>
            <a:pPr lvl="1"/>
            <a:endParaRPr lang="en-US" dirty="0">
              <a:latin typeface="Garamond" pitchFamily="18" charset="0"/>
            </a:endParaRPr>
          </a:p>
          <a:p>
            <a:pPr lvl="1"/>
            <a:endParaRPr lang="en-US" dirty="0" smtClean="0">
              <a:latin typeface="Garamond" pitchFamily="18" charset="0"/>
            </a:endParaRPr>
          </a:p>
          <a:p>
            <a:pPr lvl="1"/>
            <a:endParaRPr lang="en-US" dirty="0" smtClean="0">
              <a:latin typeface="Garamond" pitchFamily="18" charset="0"/>
            </a:endParaRPr>
          </a:p>
          <a:p>
            <a:pPr marL="457200" lvl="1" indent="0">
              <a:buNone/>
            </a:pPr>
            <a:endParaRPr lang="en-US" dirty="0">
              <a:latin typeface="Garamond" pitchFamily="18" charset="0"/>
            </a:endParaRPr>
          </a:p>
          <a:p>
            <a:pPr marL="457200" lvl="1" indent="0">
              <a:buNone/>
            </a:pPr>
            <a:endParaRPr lang="en-US" dirty="0" smtClean="0">
              <a:latin typeface="Garamond" pitchFamily="18" charset="0"/>
            </a:endParaRPr>
          </a:p>
          <a:p>
            <a:endParaRPr lang="en-US" sz="3600" dirty="0">
              <a:latin typeface="Garamond" pitchFamily="18" charset="0"/>
            </a:endParaRPr>
          </a:p>
          <a:p>
            <a:r>
              <a:rPr lang="en-US" sz="3600" dirty="0" smtClean="0">
                <a:latin typeface="Garamond" pitchFamily="18" charset="0"/>
              </a:rPr>
              <a:t>Service of worship</a:t>
            </a:r>
          </a:p>
          <a:p>
            <a:pPr lvl="1"/>
            <a:r>
              <a:rPr lang="en-US" dirty="0" smtClean="0">
                <a:latin typeface="Garamond" pitchFamily="18" charset="0"/>
              </a:rPr>
              <a:t>“Rational”</a:t>
            </a:r>
          </a:p>
          <a:p>
            <a:pPr lvl="1"/>
            <a:r>
              <a:rPr lang="en-US" dirty="0" smtClean="0">
                <a:latin typeface="Garamond" pitchFamily="18" charset="0"/>
              </a:rPr>
              <a:t>Response to God’s mercy</a:t>
            </a:r>
            <a:endParaRPr lang="en-US" dirty="0" smtClean="0">
              <a:latin typeface="Garamond" pitchFamily="18" charset="0"/>
            </a:endParaRPr>
          </a:p>
          <a:p>
            <a:pPr marL="0" indent="0">
              <a:buNone/>
            </a:pPr>
            <a:endParaRPr lang="en-US" sz="3600" dirty="0" smtClean="0">
              <a:latin typeface="Garamond" pitchFamily="18" charset="0"/>
            </a:endParaRPr>
          </a:p>
          <a:p>
            <a:endParaRPr lang="en-US" dirty="0" smtClean="0">
              <a:latin typeface="Garamond" pitchFamily="18" charset="0"/>
            </a:endParaRPr>
          </a:p>
          <a:p>
            <a:pPr algn="ctr">
              <a:buNone/>
            </a:pPr>
            <a:endParaRPr lang="en-US" dirty="0"/>
          </a:p>
        </p:txBody>
      </p:sp>
      <p:sp>
        <p:nvSpPr>
          <p:cNvPr id="4" name="TextBox 3"/>
          <p:cNvSpPr txBox="1"/>
          <p:nvPr/>
        </p:nvSpPr>
        <p:spPr>
          <a:xfrm>
            <a:off x="1825772" y="4114800"/>
            <a:ext cx="10544028" cy="2862322"/>
          </a:xfrm>
          <a:prstGeom prst="rect">
            <a:avLst/>
          </a:prstGeom>
          <a:noFill/>
        </p:spPr>
        <p:txBody>
          <a:bodyPr wrap="square" rtlCol="0">
            <a:spAutoFit/>
          </a:bodyPr>
          <a:lstStyle/>
          <a:p>
            <a:pPr algn="l"/>
            <a:r>
              <a:rPr lang="en-US" dirty="0"/>
              <a:t>“Do </a:t>
            </a:r>
            <a:r>
              <a:rPr lang="en-US" dirty="0"/>
              <a:t>not go on presenting the members of your body to sin as instruments of unrighteousness; but present yourselves to God as those alive from the dead, and your members as instruments of righteousness to God</a:t>
            </a:r>
            <a:r>
              <a:rPr lang="en-US" dirty="0"/>
              <a:t>.” </a:t>
            </a:r>
            <a:r>
              <a:rPr lang="en-US" i="1" dirty="0"/>
              <a:t>Romans 6:13</a:t>
            </a:r>
            <a:endParaRPr lang="en-US" i="1" dirty="0"/>
          </a:p>
        </p:txBody>
      </p:sp>
    </p:spTree>
    <p:extLst>
      <p:ext uri="{BB962C8B-B14F-4D97-AF65-F5344CB8AC3E}">
        <p14:creationId xmlns:p14="http://schemas.microsoft.com/office/powerpoint/2010/main" val="370221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 calcmode="lin" valueType="num">
                                      <p:cBhvr additive="base">
                                        <p:cTn id="30"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 calcmode="lin" valueType="num">
                                      <p:cBhvr additive="base">
                                        <p:cTn id="36"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 calcmode="lin" valueType="num">
                                      <p:cBhvr additive="base">
                                        <p:cTn id="42"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sz="4400" b="1" dirty="0" smtClean="0">
              <a:latin typeface="Garamond" pitchFamily="18" charset="0"/>
            </a:endParaRPr>
          </a:p>
          <a:p>
            <a:pPr marL="0" indent="0" algn="ctr">
              <a:buNone/>
            </a:pPr>
            <a:r>
              <a:rPr lang="en-US" sz="4400" b="1" dirty="0" smtClean="0">
                <a:latin typeface="Garamond" pitchFamily="18" charset="0"/>
              </a:rPr>
              <a:t>“No worship is pleasing to God which is purely inward, abstract and mystical; it mus</a:t>
            </a:r>
            <a:r>
              <a:rPr lang="en-US" sz="4400" b="1" dirty="0" smtClean="0">
                <a:latin typeface="Garamond" pitchFamily="18" charset="0"/>
              </a:rPr>
              <a:t>t express itself in concrete acts of service performed by our bodies</a:t>
            </a:r>
            <a:r>
              <a:rPr lang="en-US" sz="4400" b="1" dirty="0" smtClean="0">
                <a:latin typeface="Garamond" pitchFamily="18" charset="0"/>
              </a:rPr>
              <a:t>.” </a:t>
            </a:r>
            <a:endParaRPr lang="en-US" sz="4400" b="1" dirty="0" smtClean="0">
              <a:latin typeface="Garamond" pitchFamily="18" charset="0"/>
            </a:endParaRPr>
          </a:p>
          <a:p>
            <a:pPr marL="0" indent="0" algn="ctr">
              <a:buNone/>
            </a:pPr>
            <a:r>
              <a:rPr lang="en-US" sz="4400" b="1" i="1" dirty="0" smtClean="0"/>
              <a:t>– </a:t>
            </a:r>
            <a:r>
              <a:rPr lang="en-US" sz="4400" b="1" i="1" dirty="0"/>
              <a:t>John Stott</a:t>
            </a:r>
            <a:endParaRPr lang="en-US" sz="4400" dirty="0"/>
          </a:p>
          <a:p>
            <a:pPr marL="0" indent="0" algn="ctr">
              <a:buNone/>
            </a:pPr>
            <a:endParaRPr lang="en-US" dirty="0"/>
          </a:p>
        </p:txBody>
      </p:sp>
    </p:spTree>
    <p:extLst>
      <p:ext uri="{BB962C8B-B14F-4D97-AF65-F5344CB8AC3E}">
        <p14:creationId xmlns:p14="http://schemas.microsoft.com/office/powerpoint/2010/main" val="390073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Nonconformity &amp; Transformation</a:t>
            </a:r>
            <a:endParaRPr lang="en-US" dirty="0"/>
          </a:p>
        </p:txBody>
      </p:sp>
      <p:sp>
        <p:nvSpPr>
          <p:cNvPr id="3" name="Content Placeholder 2"/>
          <p:cNvSpPr>
            <a:spLocks noGrp="1"/>
          </p:cNvSpPr>
          <p:nvPr>
            <p:ph idx="1"/>
          </p:nvPr>
        </p:nvSpPr>
        <p:spPr>
          <a:xfrm>
            <a:off x="1569280" y="1516979"/>
            <a:ext cx="11435520" cy="7841029"/>
          </a:xfrm>
        </p:spPr>
        <p:txBody>
          <a:bodyPr>
            <a:normAutofit/>
          </a:bodyPr>
          <a:lstStyle/>
          <a:p>
            <a:endParaRPr lang="en-US" sz="3600" dirty="0" smtClean="0"/>
          </a:p>
          <a:p>
            <a:r>
              <a:rPr lang="en-US" sz="3600" dirty="0">
                <a:latin typeface="Garamond" pitchFamily="18" charset="0"/>
              </a:rPr>
              <a:t>Conforming to this world has been identified as </a:t>
            </a:r>
            <a:r>
              <a:rPr lang="en-US" sz="3600" dirty="0" smtClean="0">
                <a:latin typeface="Garamond" pitchFamily="18" charset="0"/>
              </a:rPr>
              <a:t>_________and ___________________ </a:t>
            </a:r>
            <a:r>
              <a:rPr lang="en-US" sz="3600" dirty="0">
                <a:latin typeface="Garamond" pitchFamily="18" charset="0"/>
              </a:rPr>
              <a:t>in the preceding text of the letter to the Roman church (Rom. 1:18-32). </a:t>
            </a:r>
            <a:endParaRPr lang="en-US" sz="3600" dirty="0" smtClean="0">
              <a:latin typeface="Garamond" pitchFamily="18" charset="0"/>
            </a:endParaRPr>
          </a:p>
          <a:p>
            <a:pPr marL="0" indent="0">
              <a:buNone/>
            </a:pPr>
            <a:endParaRPr lang="en-US" sz="3600" dirty="0">
              <a:latin typeface="Garamond" pitchFamily="18" charset="0"/>
            </a:endParaRPr>
          </a:p>
          <a:p>
            <a:r>
              <a:rPr lang="en-US" sz="3600" dirty="0" smtClean="0">
                <a:latin typeface="Garamond" pitchFamily="18" charset="0"/>
              </a:rPr>
              <a:t>Growing awareness of how we have conformed to the world and what righteousness looks like.</a:t>
            </a:r>
          </a:p>
          <a:p>
            <a:pPr marL="0" indent="0">
              <a:buNone/>
            </a:pPr>
            <a:endParaRPr lang="en-US" sz="3600" dirty="0" smtClean="0">
              <a:latin typeface="Garamond" pitchFamily="18" charset="0"/>
            </a:endParaRPr>
          </a:p>
          <a:p>
            <a:r>
              <a:rPr lang="en-US" sz="3600" dirty="0" smtClean="0">
                <a:latin typeface="Garamond" pitchFamily="18" charset="0"/>
              </a:rPr>
              <a:t>The </a:t>
            </a:r>
            <a:r>
              <a:rPr lang="en-US" sz="3600" dirty="0">
                <a:latin typeface="Garamond" pitchFamily="18" charset="0"/>
              </a:rPr>
              <a:t>work of transformation is not </a:t>
            </a:r>
            <a:r>
              <a:rPr lang="en-US" sz="3600" dirty="0" smtClean="0">
                <a:latin typeface="Garamond" pitchFamily="18" charset="0"/>
              </a:rPr>
              <a:t>__________________. Our </a:t>
            </a:r>
            <a:r>
              <a:rPr lang="en-US" sz="3600" dirty="0">
                <a:latin typeface="Garamond" pitchFamily="18" charset="0"/>
              </a:rPr>
              <a:t>role is to submit to the Holy Scripture and the Holy Spirit. The Holy Spirit does the work of transformation.</a:t>
            </a:r>
            <a:endParaRPr lang="en-US" sz="3600" dirty="0">
              <a:latin typeface="Garamond" pitchFamily="18" charset="0"/>
            </a:endParaRPr>
          </a:p>
          <a:p>
            <a:endParaRPr lang="en-US" sz="3600" dirty="0" smtClean="0">
              <a:latin typeface="Garamond" pitchFamily="18" charset="0"/>
            </a:endParaRPr>
          </a:p>
          <a:p>
            <a:pPr marL="0" indent="0">
              <a:buNone/>
            </a:pPr>
            <a:endParaRPr lang="en-US" sz="3600" dirty="0" smtClean="0">
              <a:latin typeface="Garamond" pitchFamily="18" charset="0"/>
            </a:endParaRPr>
          </a:p>
          <a:p>
            <a:endParaRPr lang="en-US" sz="3600" dirty="0">
              <a:latin typeface="Garamond" pitchFamily="18" charset="0"/>
            </a:endParaRPr>
          </a:p>
          <a:p>
            <a:pPr marL="0" indent="0">
              <a:buNone/>
            </a:pPr>
            <a:endParaRPr lang="en-US" sz="3200" dirty="0" smtClean="0">
              <a:latin typeface="Garamond" pitchFamily="18" charset="0"/>
            </a:endParaRPr>
          </a:p>
          <a:p>
            <a:pPr lvl="1">
              <a:buNone/>
            </a:pPr>
            <a:endParaRPr lang="en-US" dirty="0" smtClean="0">
              <a:latin typeface="Garamond" pitchFamily="18" charset="0"/>
            </a:endParaRPr>
          </a:p>
          <a:p>
            <a:endParaRPr lang="en-US" dirty="0" smtClean="0">
              <a:latin typeface="Garamond" pitchFamily="18" charset="0"/>
            </a:endParaRPr>
          </a:p>
          <a:p>
            <a:pPr algn="ctr">
              <a:buNone/>
            </a:pPr>
            <a:endParaRPr lang="en-US" dirty="0"/>
          </a:p>
        </p:txBody>
      </p:sp>
      <p:sp>
        <p:nvSpPr>
          <p:cNvPr id="4" name="TextBox 3"/>
          <p:cNvSpPr txBox="1"/>
          <p:nvPr/>
        </p:nvSpPr>
        <p:spPr>
          <a:xfrm>
            <a:off x="2387600" y="2545192"/>
            <a:ext cx="1320800" cy="707886"/>
          </a:xfrm>
          <a:prstGeom prst="rect">
            <a:avLst/>
          </a:prstGeom>
          <a:noFill/>
        </p:spPr>
        <p:txBody>
          <a:bodyPr wrap="square" rtlCol="0">
            <a:spAutoFit/>
          </a:bodyPr>
          <a:lstStyle/>
          <a:p>
            <a:r>
              <a:rPr lang="en-US" sz="4000" b="1" dirty="0" smtClean="0"/>
              <a:t>sin</a:t>
            </a:r>
            <a:endParaRPr lang="en-US" sz="4000" b="1" dirty="0"/>
          </a:p>
        </p:txBody>
      </p:sp>
      <p:sp>
        <p:nvSpPr>
          <p:cNvPr id="5" name="TextBox 4"/>
          <p:cNvSpPr txBox="1"/>
          <p:nvPr/>
        </p:nvSpPr>
        <p:spPr>
          <a:xfrm>
            <a:off x="5334000" y="2540080"/>
            <a:ext cx="3403600" cy="707886"/>
          </a:xfrm>
          <a:prstGeom prst="rect">
            <a:avLst/>
          </a:prstGeom>
          <a:noFill/>
        </p:spPr>
        <p:txBody>
          <a:bodyPr wrap="square" rtlCol="0">
            <a:spAutoFit/>
          </a:bodyPr>
          <a:lstStyle/>
          <a:p>
            <a:r>
              <a:rPr lang="en-US" sz="4000" b="1" dirty="0" smtClean="0"/>
              <a:t>disobedience</a:t>
            </a:r>
            <a:endParaRPr lang="en-US" sz="4000" b="1" dirty="0"/>
          </a:p>
        </p:txBody>
      </p:sp>
      <p:sp>
        <p:nvSpPr>
          <p:cNvPr id="6" name="TextBox 5"/>
          <p:cNvSpPr txBox="1"/>
          <p:nvPr/>
        </p:nvSpPr>
        <p:spPr>
          <a:xfrm>
            <a:off x="8458200" y="6290713"/>
            <a:ext cx="3403600" cy="707886"/>
          </a:xfrm>
          <a:prstGeom prst="rect">
            <a:avLst/>
          </a:prstGeom>
          <a:noFill/>
        </p:spPr>
        <p:txBody>
          <a:bodyPr wrap="square" rtlCol="0">
            <a:spAutoFit/>
          </a:bodyPr>
          <a:lstStyle/>
          <a:p>
            <a:r>
              <a:rPr lang="en-US" sz="4000" b="1" dirty="0" smtClean="0"/>
              <a:t>self-effort</a:t>
            </a: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sz="4400" b="1" dirty="0" smtClean="0">
              <a:latin typeface="Garamond" pitchFamily="18" charset="0"/>
            </a:endParaRPr>
          </a:p>
          <a:p>
            <a:pPr marL="0" indent="0" algn="ctr">
              <a:buNone/>
            </a:pPr>
            <a:r>
              <a:rPr lang="en-US" sz="4400" b="1" dirty="0" smtClean="0">
                <a:latin typeface="Garamond" pitchFamily="18" charset="0"/>
              </a:rPr>
              <a:t>“The stages of Christian moral transformation: first our mind is renewed by the Word and Spirit of God; then we are able to discern and desire the will of God; and then we are increasingly transformed by it.” </a:t>
            </a:r>
            <a:endParaRPr lang="en-US" sz="4400" b="1" dirty="0" smtClean="0">
              <a:latin typeface="Garamond" pitchFamily="18" charset="0"/>
            </a:endParaRPr>
          </a:p>
          <a:p>
            <a:pPr marL="0" indent="0" algn="ctr">
              <a:buNone/>
            </a:pPr>
            <a:r>
              <a:rPr lang="en-US" sz="4400" b="1" i="1" dirty="0" smtClean="0"/>
              <a:t>– </a:t>
            </a:r>
            <a:r>
              <a:rPr lang="en-US" sz="4400" b="1" i="1" dirty="0"/>
              <a:t>John Stott</a:t>
            </a:r>
            <a:endParaRPr lang="en-US" sz="4400" dirty="0"/>
          </a:p>
          <a:p>
            <a:pPr marL="0" indent="0" algn="ctr">
              <a:buNone/>
            </a:pPr>
            <a:endParaRPr lang="en-US" dirty="0"/>
          </a:p>
        </p:txBody>
      </p:sp>
    </p:spTree>
    <p:extLst>
      <p:ext uri="{BB962C8B-B14F-4D97-AF65-F5344CB8AC3E}">
        <p14:creationId xmlns:p14="http://schemas.microsoft.com/office/powerpoint/2010/main" val="3786388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The Will of God</a:t>
            </a:r>
            <a:endParaRPr lang="en-US" dirty="0"/>
          </a:p>
        </p:txBody>
      </p:sp>
      <p:sp>
        <p:nvSpPr>
          <p:cNvPr id="3" name="Content Placeholder 2"/>
          <p:cNvSpPr>
            <a:spLocks noGrp="1"/>
          </p:cNvSpPr>
          <p:nvPr>
            <p:ph idx="1"/>
          </p:nvPr>
        </p:nvSpPr>
        <p:spPr>
          <a:xfrm>
            <a:off x="1569280" y="1516980"/>
            <a:ext cx="11435520" cy="6930334"/>
          </a:xfrm>
        </p:spPr>
        <p:txBody>
          <a:bodyPr>
            <a:normAutofit/>
          </a:bodyPr>
          <a:lstStyle/>
          <a:p>
            <a:r>
              <a:rPr lang="en-US" sz="3600" dirty="0">
                <a:latin typeface="Garamond" pitchFamily="18" charset="0"/>
              </a:rPr>
              <a:t>Paul is writing here about the revealed precepts/laws of God that reveal to us the right way to live. </a:t>
            </a:r>
            <a:r>
              <a:rPr lang="en-US" sz="3600" dirty="0">
                <a:latin typeface="Garamond" pitchFamily="18" charset="0"/>
              </a:rPr>
              <a:t>God’s will for his people is that we live in righteousness. </a:t>
            </a:r>
            <a:endParaRPr lang="en-US" sz="3600" dirty="0" smtClean="0">
              <a:latin typeface="Garamond" pitchFamily="18" charset="0"/>
            </a:endParaRPr>
          </a:p>
          <a:p>
            <a:pPr marL="0" indent="0">
              <a:buNone/>
            </a:pPr>
            <a:endParaRPr lang="en-US" sz="3600" dirty="0" smtClean="0">
              <a:latin typeface="Garamond" pitchFamily="18" charset="0"/>
            </a:endParaRPr>
          </a:p>
          <a:p>
            <a:r>
              <a:rPr lang="en-US" sz="3600" dirty="0" smtClean="0">
                <a:latin typeface="Garamond" pitchFamily="18" charset="0"/>
              </a:rPr>
              <a:t>Knowing God’s will is not seeing into the future.</a:t>
            </a:r>
          </a:p>
          <a:p>
            <a:endParaRPr lang="en-US" sz="3600" dirty="0" smtClean="0">
              <a:latin typeface="Garamond" pitchFamily="18" charset="0"/>
            </a:endParaRPr>
          </a:p>
          <a:p>
            <a:pPr marL="0" indent="0" algn="ctr">
              <a:buNone/>
            </a:pPr>
            <a:r>
              <a:rPr lang="en-US" sz="4400" b="1" dirty="0">
                <a:latin typeface="Garamond" pitchFamily="18" charset="0"/>
              </a:rPr>
              <a:t>“It is easier to engage in ungodly prying into the secret counsel of God than to apply ourselves to the practice of </a:t>
            </a:r>
            <a:r>
              <a:rPr lang="en-US" sz="4400" b="1" dirty="0" smtClean="0">
                <a:latin typeface="Garamond" pitchFamily="18" charset="0"/>
              </a:rPr>
              <a:t>godliness”</a:t>
            </a:r>
          </a:p>
          <a:p>
            <a:pPr marL="0" indent="0" algn="ctr">
              <a:buNone/>
            </a:pPr>
            <a:r>
              <a:rPr lang="en-US" sz="4400" b="1" dirty="0" smtClean="0">
                <a:latin typeface="Garamond" pitchFamily="18" charset="0"/>
              </a:rPr>
              <a:t> – R.C. Sproul</a:t>
            </a:r>
            <a:endParaRPr lang="en-US" sz="4400" b="1" dirty="0">
              <a:latin typeface="Garamond" pitchFamily="18" charset="0"/>
            </a:endParaRPr>
          </a:p>
          <a:p>
            <a:pPr algn="ctr">
              <a:buNone/>
            </a:pPr>
            <a:endParaRPr lang="en-US" dirty="0"/>
          </a:p>
        </p:txBody>
      </p:sp>
    </p:spTree>
    <p:extLst>
      <p:ext uri="{BB962C8B-B14F-4D97-AF65-F5344CB8AC3E}">
        <p14:creationId xmlns:p14="http://schemas.microsoft.com/office/powerpoint/2010/main" val="359519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444772" y="1371600"/>
            <a:ext cx="11435520" cy="8011886"/>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Romans </a:t>
            </a:r>
            <a:r>
              <a:rPr kumimoji="0" lang="en-US" sz="3600" b="1" i="0" u="none" strike="noStrike" kern="1200" cap="none" spc="0" normalizeH="0" baseline="0" noProof="0" dirty="0" smtClean="0">
                <a:ln>
                  <a:noFill/>
                </a:ln>
                <a:solidFill>
                  <a:schemeClr val="tx1"/>
                </a:solidFill>
                <a:effectLst/>
                <a:uLnTx/>
                <a:uFillTx/>
                <a:latin typeface="+mn-lt"/>
                <a:ea typeface="+mn-ea"/>
                <a:cs typeface="+mn-cs"/>
              </a:rPr>
              <a:t>12:3-8 </a:t>
            </a:r>
            <a:r>
              <a:rPr kumimoji="0" lang="en-US" sz="3600" b="1" i="0" u="none" strike="noStrike" kern="1200" cap="none" spc="0" normalizeH="0" baseline="0" noProof="0" dirty="0" smtClean="0">
                <a:ln>
                  <a:noFill/>
                </a:ln>
                <a:solidFill>
                  <a:schemeClr val="tx1"/>
                </a:solidFill>
                <a:effectLst/>
                <a:uLnTx/>
                <a:uFillTx/>
                <a:latin typeface="+mn-lt"/>
                <a:ea typeface="+mn-ea"/>
                <a:cs typeface="+mn-cs"/>
              </a:rPr>
              <a:t>(NASB</a:t>
            </a:r>
            <a:r>
              <a:rPr kumimoji="0" lang="en-US" sz="3600" b="1"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600" b="1" i="0" u="none" strike="noStrike" kern="1200" cap="none" spc="0" normalizeH="0" baseline="0" noProof="0" dirty="0" smtClean="0">
              <a:ln>
                <a:noFill/>
              </a:ln>
              <a:solidFill>
                <a:schemeClr val="tx1"/>
              </a:solidFill>
              <a:effectLst/>
              <a:uLnTx/>
              <a:uFillTx/>
              <a:latin typeface="+mn-lt"/>
              <a:ea typeface="+mn-ea"/>
              <a:cs typeface="+mn-cs"/>
            </a:endParaRPr>
          </a:p>
          <a:p>
            <a:pPr algn="just"/>
            <a:r>
              <a:rPr lang="en-US" b="1" baseline="30000" dirty="0"/>
              <a:t>3 </a:t>
            </a:r>
            <a:r>
              <a:rPr lang="en-US" dirty="0"/>
              <a:t>For through the grace given to me I say to everyone among you not to think more highly of himself than he ought to think; but to think so as to have sound judgment, as God has allotted to each a measure of faith. </a:t>
            </a:r>
            <a:r>
              <a:rPr lang="en-US" b="1" baseline="30000" dirty="0"/>
              <a:t>4 </a:t>
            </a:r>
            <a:r>
              <a:rPr lang="en-US" dirty="0"/>
              <a:t>For just as we have many members in one body and all the members do not have the same function, </a:t>
            </a:r>
            <a:r>
              <a:rPr lang="en-US" b="1" baseline="30000" dirty="0"/>
              <a:t>5 </a:t>
            </a:r>
            <a:r>
              <a:rPr lang="en-US" dirty="0"/>
              <a:t>so we, who are many, are one body in Christ, and individually members one of another. </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669401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b="1" dirty="0" smtClean="0">
              <a:latin typeface="Garamond" pitchFamily="18" charset="0"/>
            </a:endParaRPr>
          </a:p>
        </p:txBody>
      </p:sp>
      <p:sp>
        <p:nvSpPr>
          <p:cNvPr id="5" name="Content Placeholder 2"/>
          <p:cNvSpPr txBox="1">
            <a:spLocks/>
          </p:cNvSpPr>
          <p:nvPr/>
        </p:nvSpPr>
        <p:spPr>
          <a:xfrm>
            <a:off x="1444772" y="1371600"/>
            <a:ext cx="11435520" cy="8011886"/>
          </a:xfrm>
          <a:prstGeom prst="rect">
            <a:avLst/>
          </a:prstGeom>
        </p:spPr>
        <p:txBody>
          <a:bodyPr vert="horz" lIns="91440" tIns="45720" rIns="91440" bIns="45720" rtlCol="0">
            <a:noAutofit/>
          </a:bodyPr>
          <a:lstStyle/>
          <a:p>
            <a:pPr algn="just"/>
            <a:r>
              <a:rPr lang="en-US" b="1" baseline="30000" dirty="0"/>
              <a:t>6 </a:t>
            </a:r>
            <a:r>
              <a:rPr lang="en-US" dirty="0"/>
              <a:t>Since we have gifts that differ according to the grace given to us, </a:t>
            </a:r>
            <a:r>
              <a:rPr lang="en-US" i="1" dirty="0"/>
              <a:t>each of us is to exercise them accordingly</a:t>
            </a:r>
            <a:r>
              <a:rPr lang="en-US" dirty="0"/>
              <a:t>: if prophecy, according to the proportion of his faith; </a:t>
            </a:r>
            <a:r>
              <a:rPr lang="en-US" b="1" baseline="30000" dirty="0"/>
              <a:t>7 </a:t>
            </a:r>
            <a:r>
              <a:rPr lang="en-US" dirty="0"/>
              <a:t>if service, in his serving; or he who teaches, in his teaching; </a:t>
            </a:r>
            <a:r>
              <a:rPr lang="en-US" b="1" baseline="30000" dirty="0"/>
              <a:t>8 </a:t>
            </a:r>
            <a:r>
              <a:rPr lang="en-US" dirty="0"/>
              <a:t>or he who exhorts, in his exhortation; he who gives, with liberality; he who leads, with diligence; he who shows mercy, with cheerfulness.</a:t>
            </a:r>
            <a:endParaRPr lang="en-US" dirty="0"/>
          </a:p>
        </p:txBody>
      </p:sp>
    </p:spTree>
    <p:extLst>
      <p:ext uri="{BB962C8B-B14F-4D97-AF65-F5344CB8AC3E}">
        <p14:creationId xmlns:p14="http://schemas.microsoft.com/office/powerpoint/2010/main" val="34433654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aramond"/>
        <a:ea typeface="Garamond"/>
        <a:cs typeface="Garamon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aramond"/>
        <a:ea typeface="Garamond"/>
        <a:cs typeface="Garamon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1085</TotalTime>
  <Words>523</Words>
  <Application>Microsoft Office PowerPoint</Application>
  <PresentationFormat>Custom</PresentationFormat>
  <Paragraphs>84</Paragraphs>
  <Slides>13</Slides>
  <Notes>0</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White</vt:lpstr>
      <vt:lpstr>Custom Design</vt:lpstr>
      <vt:lpstr>1_Custom Design</vt:lpstr>
      <vt:lpstr>PowerPoint Presentation</vt:lpstr>
      <vt:lpstr>PowerPoint Presentation</vt:lpstr>
      <vt:lpstr>Living and Holy Sacrifice</vt:lpstr>
      <vt:lpstr>PowerPoint Presentation</vt:lpstr>
      <vt:lpstr>Nonconformity &amp; Transformation</vt:lpstr>
      <vt:lpstr>PowerPoint Presentation</vt:lpstr>
      <vt:lpstr>The Will of God</vt:lpstr>
      <vt:lpstr>PowerPoint Presentation</vt:lpstr>
      <vt:lpstr>PowerPoint Presentation</vt:lpstr>
      <vt:lpstr>Sound Judgment</vt:lpstr>
      <vt:lpstr>Grace Gifts</vt:lpstr>
      <vt:lpstr>Conclusion</vt:lpstr>
      <vt:lpstr>Discussion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Jesse &amp; Emily</dc:creator>
  <cp:lastModifiedBy>McLaughlin</cp:lastModifiedBy>
  <cp:revision>38</cp:revision>
  <dcterms:modified xsi:type="dcterms:W3CDTF">2015-03-15T12:32:24Z</dcterms:modified>
</cp:coreProperties>
</file>